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Tahoma"/>
      <p:regular r:id="rId39"/>
      <p:bold r:id="rId40"/>
    </p:embeddedFont>
    <p:embeddedFont>
      <p:font typeface="Arial Black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6">
          <p15:clr>
            <a:srgbClr val="A4A3A4"/>
          </p15:clr>
        </p15:guide>
        <p15:guide id="2" pos="551">
          <p15:clr>
            <a:srgbClr val="A4A3A4"/>
          </p15:clr>
        </p15:guide>
        <p15:guide id="3" pos="7129">
          <p15:clr>
            <a:srgbClr val="A4A3A4"/>
          </p15:clr>
        </p15:guide>
        <p15:guide id="4" orient="horz" pos="3793">
          <p15:clr>
            <a:srgbClr val="A4A3A4"/>
          </p15:clr>
        </p15:guide>
        <p15:guide id="5" orient="horz" pos="663">
          <p15:clr>
            <a:srgbClr val="A4A3A4"/>
          </p15:clr>
        </p15:guide>
        <p15:guide id="6" orient="horz" pos="3657">
          <p15:clr>
            <a:srgbClr val="A4A3A4"/>
          </p15:clr>
        </p15:guide>
        <p15:guide id="7" orient="horz" pos="1275">
          <p15:clr>
            <a:srgbClr val="A4A3A4"/>
          </p15:clr>
        </p15:guide>
        <p15:guide id="8" orient="horz" pos="1434">
          <p15:clr>
            <a:srgbClr val="A4A3A4"/>
          </p15:clr>
        </p15:guide>
        <p15:guide id="9" orient="horz" pos="935">
          <p15:clr>
            <a:srgbClr val="A4A3A4"/>
          </p15:clr>
        </p15:guide>
        <p15:guide id="10" orient="horz" pos="4133">
          <p15:clr>
            <a:srgbClr val="A4A3A4"/>
          </p15:clr>
        </p15:guide>
        <p15:guide id="11" orient="horz" pos="3475">
          <p15:clr>
            <a:srgbClr val="A4A3A4"/>
          </p15:clr>
        </p15:guide>
        <p15:guide id="12" pos="384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hznaFdAA4X58WlQxzN0H/tZ91i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6" orient="horz"/>
        <p:guide pos="551"/>
        <p:guide pos="7129"/>
        <p:guide pos="3793" orient="horz"/>
        <p:guide pos="663" orient="horz"/>
        <p:guide pos="3657" orient="horz"/>
        <p:guide pos="1275" orient="horz"/>
        <p:guide pos="1434" orient="horz"/>
        <p:guide pos="935" orient="horz"/>
        <p:guide pos="4133" orient="horz"/>
        <p:guide pos="3475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ahoma-bold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ArialBlack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Tahom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l-P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9aa2e5a0f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09aa2e5a0f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9aa2e5a0f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209aa2e5a0f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9aa2e5a0f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209aa2e5a0f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9aa2e5a0f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209aa2e5a0f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9aa2e5a0f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09aa2e5a0f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9aa2e5a0f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209aa2e5a0f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9aa2e5a0f_0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209aa2e5a0f_0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9aa2e5a0f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09aa2e5a0f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9aa2e5a0f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209aa2e5a0f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9aa2e5a0f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09aa2e5a0f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9aa2e5a0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209aa2e5a0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9aa2e5a0f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209aa2e5a0f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9aa2e5a0f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209aa2e5a0f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9aa2e5a0f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209aa2e5a0f_0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9aa2e5a0f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209aa2e5a0f_0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9aa2e5a0f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209aa2e5a0f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09aa2e5a0f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209aa2e5a0f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09aa2e5a0f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209aa2e5a0f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09aa2e5a0f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209aa2e5a0f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9aa2e5a0f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209aa2e5a0f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9aa2e5a0f_0_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209aa2e5a0f_0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9aa2e5a0f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209aa2e5a0f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09aa2e5a0f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209aa2e5a0f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09aa2e5a0f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209aa2e5a0f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9aa2e5a0f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209aa2e5a0f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9aa2e5a0f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09aa2e5a0f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9aa2e5a0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209aa2e5a0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9aa2e5a0f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209aa2e5a0f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9aa2e5a0f_0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209aa2e5a0f_0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9aa2e5a0f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209aa2e5a0f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0.png"/><Relationship Id="rId13" Type="http://schemas.openxmlformats.org/officeDocument/2006/relationships/image" Target="../media/image24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36.png"/><Relationship Id="rId9" Type="http://schemas.openxmlformats.org/officeDocument/2006/relationships/image" Target="../media/image22.png"/><Relationship Id="rId15" Type="http://schemas.openxmlformats.org/officeDocument/2006/relationships/image" Target="../media/image23.png"/><Relationship Id="rId14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hyperlink" Target="https://grski.pl/" TargetMode="External"/><Relationship Id="rId5" Type="http://schemas.openxmlformats.org/officeDocument/2006/relationships/hyperlink" Target="https://www.linkedin.com/in/olafgorski/" TargetMode="External"/><Relationship Id="rId6" Type="http://schemas.openxmlformats.org/officeDocument/2006/relationships/hyperlink" Target="https://github.com/grski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10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485300" y="27056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 Black"/>
              <a:buNone/>
            </a:pPr>
            <a:r>
              <a:rPr b="1" lang="pl-PL" sz="2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Od zera do własnej firmy i </a:t>
            </a:r>
            <a:endParaRPr b="1" sz="24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 Black"/>
              <a:buNone/>
            </a:pPr>
            <a:r>
              <a:rPr b="1" lang="pl-PL" sz="2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#programista40k w pięć lat. Jak poprowadzić swoją karierę? </a:t>
            </a:r>
            <a:endParaRPr b="1" sz="24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 Black"/>
              <a:buNone/>
            </a:pPr>
            <a:r>
              <a:rPr b="1" lang="pl-PL" sz="2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Górskie doliny i wyżyny.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 Black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 Black"/>
              <a:buNone/>
            </a:pPr>
            <a:r>
              <a:rPr b="1" i="0" lang="pl-PL" sz="16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Olaf</a:t>
            </a:r>
            <a:r>
              <a:rPr b="1" lang="pl-PL" sz="1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 aka @</a:t>
            </a:r>
            <a:r>
              <a:rPr b="1" i="0" lang="pl-PL" sz="16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grski</a:t>
            </a:r>
            <a:endParaRPr b="1" i="0" sz="1600" u="none" cap="none" strike="noStrike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 Black"/>
              <a:buNone/>
            </a:pPr>
            <a:r>
              <a:rPr b="1" i="0" lang="pl-PL" sz="16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najbardziej przepłacany junior w </a:t>
            </a:r>
            <a:r>
              <a:rPr b="1" lang="pl-PL" sz="1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Wwa</a:t>
            </a:r>
            <a:r>
              <a:rPr b="1" i="0" lang="pl-PL" sz="16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lang="pl-PL" sz="1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@</a:t>
            </a:r>
            <a:r>
              <a:rPr b="1" i="0" lang="pl-PL" sz="16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OnionMindset sp. z o.o.</a:t>
            </a:r>
            <a:endParaRPr b="1" i="0" sz="1600" u="none" cap="none" strike="noStrike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485309" y="6143623"/>
            <a:ext cx="11066101" cy="269631"/>
            <a:chOff x="-231648" y="5833368"/>
            <a:chExt cx="11066101" cy="269631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13077" y="5833368"/>
              <a:ext cx="1643639" cy="269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"/>
            <p:cNvSpPr txBox="1"/>
            <p:nvPr/>
          </p:nvSpPr>
          <p:spPr>
            <a:xfrm>
              <a:off x="-231648" y="5833373"/>
              <a:ext cx="1977900" cy="2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FF99"/>
                </a:buClr>
                <a:buSzPts val="1000"/>
                <a:buFont typeface="Tahoma"/>
                <a:buNone/>
              </a:pPr>
              <a:r>
                <a:rPr b="1" i="0" lang="pl-PL" sz="1000" u="none" cap="none" strike="noStrike">
                  <a:solidFill>
                    <a:srgbClr val="33FF99"/>
                  </a:solidFill>
                  <a:latin typeface="Tahoma"/>
                  <a:ea typeface="Tahoma"/>
                  <a:cs typeface="Tahoma"/>
                  <a:sym typeface="Tahoma"/>
                </a:rPr>
                <a:t>ORGANIZATOR GŁÓWNY: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3735553" y="5837273"/>
              <a:ext cx="7098900" cy="2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FF99"/>
                </a:buClr>
                <a:buSzPts val="1000"/>
                <a:buFont typeface="Tahoma"/>
                <a:buNone/>
              </a:pPr>
              <a:r>
                <a:rPr b="1" i="0" lang="pl-PL" sz="1000" u="none" cap="none" strike="noStrike">
                  <a:solidFill>
                    <a:srgbClr val="33FF99"/>
                  </a:solidFill>
                  <a:latin typeface="Tahoma"/>
                  <a:ea typeface="Tahoma"/>
                  <a:cs typeface="Tahoma"/>
                  <a:sym typeface="Tahoma"/>
                </a:rPr>
                <a:t>KOMITET ORGANIZACYJNY:</a:t>
              </a:r>
              <a:r>
                <a:rPr b="0" i="0" lang="pl-PL" sz="1000" u="none" cap="none" strike="noStrike">
                  <a:solidFill>
                    <a:srgbClr val="33FF99"/>
                  </a:solidFill>
                  <a:latin typeface="Tahoma"/>
                  <a:ea typeface="Tahoma"/>
                  <a:cs typeface="Tahoma"/>
                  <a:sym typeface="Tahoma"/>
                </a:rPr>
                <a:t>   </a:t>
              </a:r>
              <a:r>
                <a:rPr b="0" i="0" lang="pl-PL" sz="10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kilkadziesiąt organizacji z sektora IT / data science (pełna lista na stronie wydarzenia)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7875" y="709128"/>
            <a:ext cx="5233201" cy="462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425" y="662300"/>
            <a:ext cx="5585500" cy="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09aa2e5a0f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g209aa2e5a0f_0_42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g209aa2e5a0f_0_42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02" name="Google Shape;202;g209aa2e5a0f_0_42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g209aa2e5a0f_0_42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4" name="Google Shape;204;g209aa2e5a0f_0_42"/>
          <p:cNvSpPr txBox="1"/>
          <p:nvPr/>
        </p:nvSpPr>
        <p:spPr>
          <a:xfrm>
            <a:off x="2526750" y="629700"/>
            <a:ext cx="7138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Robiłem kosmiczną flotę jak na swój wiek, bo obracałem setkami tysięcy mając 21. lat, nawet po odjęciu kosztów w postaci pensji pracowników, zostawały grube hajsy.  Marże sięgały 300-500%.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209aa2e5a0f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g209aa2e5a0f_0_176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g209aa2e5a0f_0_176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12" name="Google Shape;212;g209aa2e5a0f_0_176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3" name="Google Shape;213;g209aa2e5a0f_0_176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4" name="Google Shape;214;g209aa2e5a0f_0_176"/>
          <p:cNvSpPr txBox="1"/>
          <p:nvPr/>
        </p:nvSpPr>
        <p:spPr>
          <a:xfrm>
            <a:off x="4948950" y="2654600"/>
            <a:ext cx="2294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>
                <a:latin typeface="Tahoma"/>
                <a:ea typeface="Tahoma"/>
                <a:cs typeface="Tahoma"/>
                <a:sym typeface="Tahoma"/>
              </a:rPr>
              <a:t>I CO?</a:t>
            </a:r>
            <a:endParaRPr sz="6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09aa2e5a0f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g209aa2e5a0f_0_146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g209aa2e5a0f_0_146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22" name="Google Shape;222;g209aa2e5a0f_0_146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3" name="Google Shape;223;g209aa2e5a0f_0_146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g209aa2e5a0f_0_146"/>
          <p:cNvSpPr txBox="1"/>
          <p:nvPr/>
        </p:nvSpPr>
        <p:spPr>
          <a:xfrm>
            <a:off x="3825975" y="1567350"/>
            <a:ext cx="5516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>
                <a:latin typeface="Tahoma"/>
                <a:ea typeface="Tahoma"/>
                <a:cs typeface="Tahoma"/>
                <a:sym typeface="Tahoma"/>
              </a:rPr>
              <a:t>Absolutnie, zupełnie nic.</a:t>
            </a:r>
            <a:endParaRPr sz="6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5" name="Google Shape;225;g209aa2e5a0f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8025" y="3244375"/>
            <a:ext cx="2162900" cy="2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209aa2e5a0f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g209aa2e5a0f_0_132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" name="Google Shape;232;g209aa2e5a0f_0_132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33" name="Google Shape;233;g209aa2e5a0f_0_132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4" name="Google Shape;234;g209aa2e5a0f_0_132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5" name="Google Shape;235;g209aa2e5a0f_0_132"/>
          <p:cNvSpPr txBox="1"/>
          <p:nvPr/>
        </p:nvSpPr>
        <p:spPr>
          <a:xfrm>
            <a:off x="874700" y="281575"/>
            <a:ext cx="1016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>
                <a:latin typeface="Tahoma"/>
                <a:ea typeface="Tahoma"/>
                <a:cs typeface="Tahoma"/>
                <a:sym typeface="Tahoma"/>
              </a:rPr>
              <a:t>Życie życie jest nowe- sinusoidą?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6" name="Google Shape;236;g209aa2e5a0f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650" y="1250200"/>
            <a:ext cx="7754629" cy="43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09aa2e5a0f_0_132"/>
          <p:cNvSpPr txBox="1"/>
          <p:nvPr/>
        </p:nvSpPr>
        <p:spPr>
          <a:xfrm>
            <a:off x="6050375" y="5715000"/>
            <a:ext cx="45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ahoma"/>
                <a:ea typeface="Tahoma"/>
                <a:cs typeface="Tahoma"/>
                <a:sym typeface="Tahoma"/>
              </a:rPr>
              <a:t>Memes uprzejmością Dominiczka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09aa2e5a0f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125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g209aa2e5a0f_0_185"/>
          <p:cNvCxnSpPr/>
          <p:nvPr/>
        </p:nvCxnSpPr>
        <p:spPr>
          <a:xfrm>
            <a:off x="1032138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4" name="Google Shape;244;g209aa2e5a0f_0_185"/>
          <p:cNvSpPr txBox="1"/>
          <p:nvPr>
            <p:ph idx="12" type="sldNum"/>
          </p:nvPr>
        </p:nvSpPr>
        <p:spPr>
          <a:xfrm>
            <a:off x="8725162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45" name="Google Shape;245;g209aa2e5a0f_0_185"/>
          <p:cNvSpPr txBox="1"/>
          <p:nvPr/>
        </p:nvSpPr>
        <p:spPr>
          <a:xfrm>
            <a:off x="1032150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6" name="Google Shape;246;g209aa2e5a0f_0_185"/>
          <p:cNvSpPr txBox="1"/>
          <p:nvPr/>
        </p:nvSpPr>
        <p:spPr>
          <a:xfrm>
            <a:off x="1835150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7" name="Google Shape;247;g209aa2e5a0f_0_185"/>
          <p:cNvSpPr txBox="1"/>
          <p:nvPr/>
        </p:nvSpPr>
        <p:spPr>
          <a:xfrm>
            <a:off x="1115625" y="2024075"/>
            <a:ext cx="103527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>
                <a:latin typeface="Tahoma"/>
                <a:ea typeface="Tahoma"/>
                <a:cs typeface="Tahoma"/>
                <a:sym typeface="Tahoma"/>
              </a:rPr>
              <a:t>Sukces bywa zgubny.</a:t>
            </a:r>
            <a:endParaRPr sz="6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Mnie zgubił. Upadłem i sobie ten głupi ryj potłukłem. Nie raz. Ale wstałem. Nie daj sobie sprzedać bajki korposzczurów i innych wariatów goniących za króliczkiem.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09aa2e5a0f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125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g209aa2e5a0f_0_221"/>
          <p:cNvCxnSpPr/>
          <p:nvPr/>
        </p:nvCxnSpPr>
        <p:spPr>
          <a:xfrm>
            <a:off x="1032138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4" name="Google Shape;254;g209aa2e5a0f_0_221"/>
          <p:cNvSpPr txBox="1"/>
          <p:nvPr>
            <p:ph idx="12" type="sldNum"/>
          </p:nvPr>
        </p:nvSpPr>
        <p:spPr>
          <a:xfrm>
            <a:off x="8725162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55" name="Google Shape;255;g209aa2e5a0f_0_221"/>
          <p:cNvSpPr txBox="1"/>
          <p:nvPr/>
        </p:nvSpPr>
        <p:spPr>
          <a:xfrm>
            <a:off x="1032150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6" name="Google Shape;256;g209aa2e5a0f_0_221"/>
          <p:cNvSpPr txBox="1"/>
          <p:nvPr/>
        </p:nvSpPr>
        <p:spPr>
          <a:xfrm>
            <a:off x="1835150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7" name="Google Shape;257;g209aa2e5a0f_0_221"/>
          <p:cNvSpPr txBox="1"/>
          <p:nvPr/>
        </p:nvSpPr>
        <p:spPr>
          <a:xfrm>
            <a:off x="1115625" y="2024075"/>
            <a:ext cx="10352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>
                <a:latin typeface="Tahoma"/>
                <a:ea typeface="Tahoma"/>
                <a:cs typeface="Tahoma"/>
                <a:sym typeface="Tahoma"/>
              </a:rPr>
              <a:t>Miej w sobie pokorę.</a:t>
            </a:r>
            <a:endParaRPr sz="6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209aa2e5a0f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125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g209aa2e5a0f_0_315"/>
          <p:cNvCxnSpPr/>
          <p:nvPr/>
        </p:nvCxnSpPr>
        <p:spPr>
          <a:xfrm>
            <a:off x="1032138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g209aa2e5a0f_0_315"/>
          <p:cNvSpPr txBox="1"/>
          <p:nvPr>
            <p:ph idx="12" type="sldNum"/>
          </p:nvPr>
        </p:nvSpPr>
        <p:spPr>
          <a:xfrm>
            <a:off x="8725162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65" name="Google Shape;265;g209aa2e5a0f_0_315"/>
          <p:cNvSpPr txBox="1"/>
          <p:nvPr/>
        </p:nvSpPr>
        <p:spPr>
          <a:xfrm>
            <a:off x="1032150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6" name="Google Shape;266;g209aa2e5a0f_0_315"/>
          <p:cNvSpPr txBox="1"/>
          <p:nvPr/>
        </p:nvSpPr>
        <p:spPr>
          <a:xfrm>
            <a:off x="1835150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7" name="Google Shape;267;g209aa2e5a0f_0_315"/>
          <p:cNvSpPr txBox="1"/>
          <p:nvPr/>
        </p:nvSpPr>
        <p:spPr>
          <a:xfrm>
            <a:off x="1115625" y="2024075"/>
            <a:ext cx="10352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>
                <a:latin typeface="Tahoma"/>
                <a:ea typeface="Tahoma"/>
                <a:cs typeface="Tahoma"/>
                <a:sym typeface="Tahoma"/>
              </a:rPr>
              <a:t>Znajdź sens i rób to,</a:t>
            </a:r>
            <a:endParaRPr sz="6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>
                <a:latin typeface="Tahoma"/>
                <a:ea typeface="Tahoma"/>
                <a:cs typeface="Tahoma"/>
                <a:sym typeface="Tahoma"/>
              </a:rPr>
              <a:t>w co wierzysz </a:t>
            </a:r>
            <a:endParaRPr sz="6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09aa2e5a0f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125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g209aa2e5a0f_0_230"/>
          <p:cNvCxnSpPr/>
          <p:nvPr/>
        </p:nvCxnSpPr>
        <p:spPr>
          <a:xfrm>
            <a:off x="1032138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" name="Google Shape;274;g209aa2e5a0f_0_230"/>
          <p:cNvSpPr txBox="1"/>
          <p:nvPr>
            <p:ph idx="12" type="sldNum"/>
          </p:nvPr>
        </p:nvSpPr>
        <p:spPr>
          <a:xfrm>
            <a:off x="8725162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75" name="Google Shape;275;g209aa2e5a0f_0_230"/>
          <p:cNvSpPr txBox="1"/>
          <p:nvPr/>
        </p:nvSpPr>
        <p:spPr>
          <a:xfrm>
            <a:off x="1032150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6" name="Google Shape;276;g209aa2e5a0f_0_230"/>
          <p:cNvSpPr txBox="1"/>
          <p:nvPr/>
        </p:nvSpPr>
        <p:spPr>
          <a:xfrm>
            <a:off x="1835150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7" name="Google Shape;277;g209aa2e5a0f_0_230"/>
          <p:cNvSpPr txBox="1"/>
          <p:nvPr/>
        </p:nvSpPr>
        <p:spPr>
          <a:xfrm>
            <a:off x="1115625" y="2024075"/>
            <a:ext cx="10352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>
                <a:latin typeface="Tahoma"/>
                <a:ea typeface="Tahoma"/>
                <a:cs typeface="Tahoma"/>
                <a:sym typeface="Tahoma"/>
              </a:rPr>
              <a:t>Otocz się ludźmi, którzy chcą dla ciebie dobrze.</a:t>
            </a:r>
            <a:endParaRPr sz="6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209aa2e5a0f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125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g209aa2e5a0f_0_194"/>
          <p:cNvCxnSpPr/>
          <p:nvPr/>
        </p:nvCxnSpPr>
        <p:spPr>
          <a:xfrm>
            <a:off x="1032138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g209aa2e5a0f_0_194"/>
          <p:cNvSpPr txBox="1"/>
          <p:nvPr>
            <p:ph idx="12" type="sldNum"/>
          </p:nvPr>
        </p:nvSpPr>
        <p:spPr>
          <a:xfrm>
            <a:off x="8725162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85" name="Google Shape;285;g209aa2e5a0f_0_194"/>
          <p:cNvSpPr txBox="1"/>
          <p:nvPr/>
        </p:nvSpPr>
        <p:spPr>
          <a:xfrm>
            <a:off x="1032150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6" name="Google Shape;286;g209aa2e5a0f_0_194"/>
          <p:cNvSpPr txBox="1"/>
          <p:nvPr/>
        </p:nvSpPr>
        <p:spPr>
          <a:xfrm>
            <a:off x="1835150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7" name="Google Shape;287;g209aa2e5a0f_0_194"/>
          <p:cNvSpPr txBox="1"/>
          <p:nvPr/>
        </p:nvSpPr>
        <p:spPr>
          <a:xfrm>
            <a:off x="1115625" y="2024075"/>
            <a:ext cx="10352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>
                <a:latin typeface="Tahoma"/>
                <a:ea typeface="Tahoma"/>
                <a:cs typeface="Tahoma"/>
                <a:sym typeface="Tahoma"/>
              </a:rPr>
              <a:t>Znajdź mentora</a:t>
            </a:r>
            <a:endParaRPr sz="6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8" name="Google Shape;288;g209aa2e5a0f_0_194"/>
          <p:cNvSpPr txBox="1"/>
          <p:nvPr/>
        </p:nvSpPr>
        <p:spPr>
          <a:xfrm>
            <a:off x="730200" y="3354275"/>
            <a:ext cx="110466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-PL" sz="1000"/>
              <a:t>Jeśli chcesz szybko skalować w IT czy gdziekolwiek, znalezienie mentora jest kluczowe. 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l-PL" sz="1000"/>
              <a:t>Zaimponuj swoją inicjatywą. Pokaż, że ci zależy, że idziesz o krok dalej niż inni, że warto ci pomóc. Bądź dobry, sumienny, pracowity i szczery, proaktywny.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l-PL" sz="1000"/>
              <a:t>Tak po prostu. Tylko tyle i aż tyle często wystarcza. 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lang="pl-PL" sz="1000"/>
              <a:t>Gdzie szukać? Społeczność, wydarzenia, linkedin, praca, albo nawet i do mnie podbij, pogadamy. </a:t>
            </a:r>
            <a:endParaRPr sz="1000"/>
          </a:p>
        </p:txBody>
      </p:sp>
      <p:sp>
        <p:nvSpPr>
          <p:cNvPr id="289" name="Google Shape;289;g209aa2e5a0f_0_194"/>
          <p:cNvSpPr txBox="1"/>
          <p:nvPr/>
        </p:nvSpPr>
        <p:spPr>
          <a:xfrm>
            <a:off x="2249550" y="405625"/>
            <a:ext cx="769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W życiu warto mieć plecy.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09aa2e5a0f_0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125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g209aa2e5a0f_0_203"/>
          <p:cNvCxnSpPr/>
          <p:nvPr/>
        </p:nvCxnSpPr>
        <p:spPr>
          <a:xfrm>
            <a:off x="1032138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g209aa2e5a0f_0_203"/>
          <p:cNvSpPr txBox="1"/>
          <p:nvPr>
            <p:ph idx="12" type="sldNum"/>
          </p:nvPr>
        </p:nvSpPr>
        <p:spPr>
          <a:xfrm>
            <a:off x="8725162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97" name="Google Shape;297;g209aa2e5a0f_0_203"/>
          <p:cNvSpPr txBox="1"/>
          <p:nvPr/>
        </p:nvSpPr>
        <p:spPr>
          <a:xfrm>
            <a:off x="1032150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8" name="Google Shape;298;g209aa2e5a0f_0_203"/>
          <p:cNvSpPr txBox="1"/>
          <p:nvPr/>
        </p:nvSpPr>
        <p:spPr>
          <a:xfrm>
            <a:off x="1835150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9" name="Google Shape;299;g209aa2e5a0f_0_203"/>
          <p:cNvSpPr txBox="1"/>
          <p:nvPr/>
        </p:nvSpPr>
        <p:spPr>
          <a:xfrm>
            <a:off x="1077150" y="1592900"/>
            <a:ext cx="10352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>
                <a:latin typeface="Tahoma"/>
                <a:ea typeface="Tahoma"/>
                <a:cs typeface="Tahoma"/>
                <a:sym typeface="Tahoma"/>
              </a:rPr>
              <a:t>IT isn’t about IT.</a:t>
            </a:r>
            <a:endParaRPr sz="6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>
                <a:latin typeface="Tahoma"/>
                <a:ea typeface="Tahoma"/>
                <a:cs typeface="Tahoma"/>
                <a:sym typeface="Tahoma"/>
              </a:rPr>
              <a:t>Rzecz o komunikacji i soft skillach.</a:t>
            </a:r>
            <a:endParaRPr sz="6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09aa2e5a0f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09aa2e5a0f_0_1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101" name="Google Shape;101;g209aa2e5a0f_0_1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2" name="Google Shape;102;g209aa2e5a0f_0_1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3" name="Google Shape;103;g209aa2e5a0f_0_1"/>
          <p:cNvSpPr txBox="1"/>
          <p:nvPr/>
        </p:nvSpPr>
        <p:spPr>
          <a:xfrm>
            <a:off x="3253500" y="1860825"/>
            <a:ext cx="6602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>
                <a:latin typeface="Tahoma"/>
                <a:ea typeface="Tahoma"/>
                <a:cs typeface="Tahoma"/>
                <a:sym typeface="Tahoma"/>
              </a:rPr>
              <a:t>Zanim zaczniemy…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>
                <a:latin typeface="Tahoma"/>
                <a:ea typeface="Tahoma"/>
                <a:cs typeface="Tahoma"/>
                <a:sym typeface="Tahoma"/>
              </a:rPr>
              <a:t>Powitać mości hrabiów i hrabiny raczę…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209aa2e5a0f_0_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125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g209aa2e5a0f_0_250"/>
          <p:cNvCxnSpPr/>
          <p:nvPr/>
        </p:nvCxnSpPr>
        <p:spPr>
          <a:xfrm>
            <a:off x="1032138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g209aa2e5a0f_0_250"/>
          <p:cNvSpPr txBox="1"/>
          <p:nvPr>
            <p:ph idx="12" type="sldNum"/>
          </p:nvPr>
        </p:nvSpPr>
        <p:spPr>
          <a:xfrm>
            <a:off x="8725162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307" name="Google Shape;307;g209aa2e5a0f_0_250"/>
          <p:cNvSpPr txBox="1"/>
          <p:nvPr/>
        </p:nvSpPr>
        <p:spPr>
          <a:xfrm>
            <a:off x="1032150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8" name="Google Shape;308;g209aa2e5a0f_0_250"/>
          <p:cNvSpPr txBox="1"/>
          <p:nvPr/>
        </p:nvSpPr>
        <p:spPr>
          <a:xfrm>
            <a:off x="1835150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9" name="Google Shape;309;g209aa2e5a0f_0_250"/>
          <p:cNvSpPr txBox="1"/>
          <p:nvPr/>
        </p:nvSpPr>
        <p:spPr>
          <a:xfrm>
            <a:off x="1115625" y="2024075"/>
            <a:ext cx="10352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>
                <a:latin typeface="Tahoma"/>
                <a:ea typeface="Tahoma"/>
                <a:cs typeface="Tahoma"/>
                <a:sym typeface="Tahoma"/>
              </a:rPr>
              <a:t>Zdobądź wiedzę produktową</a:t>
            </a:r>
            <a:endParaRPr sz="6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209aa2e5a0f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g209aa2e5a0f_0_259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g209aa2e5a0f_0_259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317" name="Google Shape;317;g209aa2e5a0f_0_259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8" name="Google Shape;318;g209aa2e5a0f_0_259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9" name="Google Shape;319;g209aa2e5a0f_0_259"/>
          <p:cNvSpPr txBox="1"/>
          <p:nvPr/>
        </p:nvSpPr>
        <p:spPr>
          <a:xfrm>
            <a:off x="2249550" y="1863575"/>
            <a:ext cx="7692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Twój kod może być najlepszy na świecie, ale jeśli nie służy żadnej potrzebie i nie rozwiązuje żadnego problemu to prawdopodobnie jest bezwartościowy. 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g209aa2e5a0f_0_259"/>
          <p:cNvSpPr txBox="1"/>
          <p:nvPr/>
        </p:nvSpPr>
        <p:spPr>
          <a:xfrm>
            <a:off x="992425" y="1484325"/>
            <a:ext cx="529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209aa2e5a0f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g209aa2e5a0f_0_269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" name="Google Shape;327;g209aa2e5a0f_0_269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328" name="Google Shape;328;g209aa2e5a0f_0_269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9" name="Google Shape;329;g209aa2e5a0f_0_269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0" name="Google Shape;330;g209aa2e5a0f_0_269"/>
          <p:cNvSpPr txBox="1"/>
          <p:nvPr/>
        </p:nvSpPr>
        <p:spPr>
          <a:xfrm>
            <a:off x="2249550" y="1863575"/>
            <a:ext cx="7692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Rób swoje i nie patrz się na innych.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Trzeba się nauczyć, że psy szczekają a karawana jedzie dalej. Nie poddawaj się.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Wiesz jak wyglądały niektóre moje rekrutacje czy reakcje na artykuły?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1" name="Google Shape;331;g209aa2e5a0f_0_269"/>
          <p:cNvSpPr txBox="1"/>
          <p:nvPr/>
        </p:nvSpPr>
        <p:spPr>
          <a:xfrm>
            <a:off x="992425" y="1484325"/>
            <a:ext cx="529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209aa2e5a0f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g209aa2e5a0f_0_279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8" name="Google Shape;338;g209aa2e5a0f_0_279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339" name="Google Shape;339;g209aa2e5a0f_0_279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0" name="Google Shape;340;g209aa2e5a0f_0_279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1" name="Google Shape;341;g209aa2e5a0f_0_279"/>
          <p:cNvSpPr txBox="1"/>
          <p:nvPr/>
        </p:nvSpPr>
        <p:spPr>
          <a:xfrm>
            <a:off x="2249550" y="1863575"/>
            <a:ext cx="7692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Regularnie się rozwijaj bez względu na wszystko. Regularność jest ważniejsza niż intensywność.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2" name="Google Shape;342;g209aa2e5a0f_0_279"/>
          <p:cNvSpPr txBox="1"/>
          <p:nvPr/>
        </p:nvSpPr>
        <p:spPr>
          <a:xfrm>
            <a:off x="992425" y="1484325"/>
            <a:ext cx="529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209aa2e5a0f_0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125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g209aa2e5a0f_0_212"/>
          <p:cNvCxnSpPr/>
          <p:nvPr/>
        </p:nvCxnSpPr>
        <p:spPr>
          <a:xfrm>
            <a:off x="1032138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g209aa2e5a0f_0_212"/>
          <p:cNvSpPr txBox="1"/>
          <p:nvPr>
            <p:ph idx="12" type="sldNum"/>
          </p:nvPr>
        </p:nvSpPr>
        <p:spPr>
          <a:xfrm>
            <a:off x="8725162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350" name="Google Shape;350;g209aa2e5a0f_0_212"/>
          <p:cNvSpPr txBox="1"/>
          <p:nvPr/>
        </p:nvSpPr>
        <p:spPr>
          <a:xfrm>
            <a:off x="1032150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1" name="Google Shape;351;g209aa2e5a0f_0_212"/>
          <p:cNvSpPr txBox="1"/>
          <p:nvPr/>
        </p:nvSpPr>
        <p:spPr>
          <a:xfrm>
            <a:off x="1835150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2" name="Google Shape;352;g209aa2e5a0f_0_212"/>
          <p:cNvSpPr txBox="1"/>
          <p:nvPr/>
        </p:nvSpPr>
        <p:spPr>
          <a:xfrm>
            <a:off x="1077150" y="360900"/>
            <a:ext cx="10352700" cy="5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>
                <a:latin typeface="Tahoma"/>
                <a:ea typeface="Tahoma"/>
                <a:cs typeface="Tahoma"/>
                <a:sym typeface="Tahoma"/>
              </a:rPr>
              <a:t>Stawiaj zdrowie fizyczne i psychiczne zawsze na pierwszym miejscu. BEZWZGLĘDNIE.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Ja tak nie robiłem, mam obecnie 23 lata i już poniosłem konsekwencje. Czy warto ryzykować? O ile nie mówimy tu o dealu za parę baniek, to nie. Na koniec dnia trzeba być praktycznym.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209aa2e5a0f_0_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g209aa2e5a0f_0_408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" name="Google Shape;359;g209aa2e5a0f_0_408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360" name="Google Shape;360;g209aa2e5a0f_0_408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1" name="Google Shape;361;g209aa2e5a0f_0_408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g209aa2e5a0f_0_408"/>
          <p:cNvSpPr txBox="1"/>
          <p:nvPr/>
        </p:nvSpPr>
        <p:spPr>
          <a:xfrm>
            <a:off x="2181100" y="549275"/>
            <a:ext cx="76929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Nie daj sobie wmówić, że istnieje jakiś sufit. Dla mnie obecnie celem jest 1M rocznie, bez chorych akcji typu praca 100h w tygodniu. To taki poziom komfortowej biedoty </a:t>
            </a: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(Kradnę tekst Seba) </a:t>
            </a: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 moim zdaniem. W Polsce przeciętny dev zarabia 12k, to nie jest szczyt możliwości. Bądź ambitny/ambitna i idź po więcej. Ja nigdy nie bałem się brać co moje. To była różnica. 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" name="Google Shape;363;g209aa2e5a0f_0_408"/>
          <p:cNvSpPr txBox="1"/>
          <p:nvPr/>
        </p:nvSpPr>
        <p:spPr>
          <a:xfrm>
            <a:off x="992425" y="1484325"/>
            <a:ext cx="529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209aa2e5a0f_0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125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g209aa2e5a0f_0_289"/>
          <p:cNvCxnSpPr/>
          <p:nvPr/>
        </p:nvCxnSpPr>
        <p:spPr>
          <a:xfrm>
            <a:off x="1032138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g209aa2e5a0f_0_289"/>
          <p:cNvSpPr txBox="1"/>
          <p:nvPr>
            <p:ph idx="12" type="sldNum"/>
          </p:nvPr>
        </p:nvSpPr>
        <p:spPr>
          <a:xfrm>
            <a:off x="8725162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371" name="Google Shape;371;g209aa2e5a0f_0_289"/>
          <p:cNvSpPr txBox="1"/>
          <p:nvPr/>
        </p:nvSpPr>
        <p:spPr>
          <a:xfrm>
            <a:off x="1032150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2" name="Google Shape;372;g209aa2e5a0f_0_289"/>
          <p:cNvSpPr txBox="1"/>
          <p:nvPr/>
        </p:nvSpPr>
        <p:spPr>
          <a:xfrm>
            <a:off x="1835150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g209aa2e5a0f_0_289"/>
          <p:cNvSpPr txBox="1"/>
          <p:nvPr/>
        </p:nvSpPr>
        <p:spPr>
          <a:xfrm>
            <a:off x="1122150" y="1558650"/>
            <a:ext cx="1035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l-PL" sz="3200">
                <a:solidFill>
                  <a:srgbClr val="E8912D"/>
                </a:solidFill>
                <a:latin typeface="Courier New"/>
                <a:ea typeface="Courier New"/>
                <a:cs typeface="Courier New"/>
                <a:sym typeface="Courier New"/>
              </a:rPr>
              <a:t>Your career grows when you start taking the opportunities you're not qualified for. - Tim Denning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4" name="Google Shape;374;g209aa2e5a0f_0_289"/>
          <p:cNvSpPr txBox="1"/>
          <p:nvPr/>
        </p:nvSpPr>
        <p:spPr>
          <a:xfrm>
            <a:off x="7802500" y="4524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https://scribe.rip/swlh/career-cheat-codes-i-know-at-36-that-i-wish-i-knew-at-26-b0e385fa9988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209aa2e5a0f_0_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125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g209aa2e5a0f_0_399"/>
          <p:cNvCxnSpPr/>
          <p:nvPr/>
        </p:nvCxnSpPr>
        <p:spPr>
          <a:xfrm>
            <a:off x="1032138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1" name="Google Shape;381;g209aa2e5a0f_0_399"/>
          <p:cNvSpPr txBox="1"/>
          <p:nvPr>
            <p:ph idx="12" type="sldNum"/>
          </p:nvPr>
        </p:nvSpPr>
        <p:spPr>
          <a:xfrm>
            <a:off x="8725162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382" name="Google Shape;382;g209aa2e5a0f_0_399"/>
          <p:cNvSpPr txBox="1"/>
          <p:nvPr/>
        </p:nvSpPr>
        <p:spPr>
          <a:xfrm>
            <a:off x="1032150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3" name="Google Shape;383;g209aa2e5a0f_0_399"/>
          <p:cNvSpPr txBox="1"/>
          <p:nvPr/>
        </p:nvSpPr>
        <p:spPr>
          <a:xfrm>
            <a:off x="1835150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4" name="Google Shape;384;g209aa2e5a0f_0_399"/>
          <p:cNvSpPr txBox="1"/>
          <p:nvPr/>
        </p:nvSpPr>
        <p:spPr>
          <a:xfrm>
            <a:off x="1077150" y="360900"/>
            <a:ext cx="103527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>
                <a:latin typeface="Tahoma"/>
                <a:ea typeface="Tahoma"/>
                <a:cs typeface="Tahoma"/>
                <a:sym typeface="Tahoma"/>
              </a:rPr>
              <a:t>Odpowiadając na pytanie z tytułu, w skrócie: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>
                <a:latin typeface="Tahoma"/>
                <a:ea typeface="Tahoma"/>
                <a:cs typeface="Tahoma"/>
                <a:sym typeface="Tahoma"/>
              </a:rPr>
              <a:t>Zdrowo, na swoich zasadach i tak, by niczego nie żałować. 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09aa2e5a0f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g209aa2e5a0f_0_94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g209aa2e5a0f_0_94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392" name="Google Shape;392;g209aa2e5a0f_0_94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3" name="Google Shape;393;g209aa2e5a0f_0_94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4" name="Google Shape;394;g209aa2e5a0f_0_94"/>
          <p:cNvSpPr txBox="1"/>
          <p:nvPr/>
        </p:nvSpPr>
        <p:spPr>
          <a:xfrm>
            <a:off x="874700" y="281575"/>
            <a:ext cx="660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Podziękowania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5" name="Google Shape;395;g209aa2e5a0f_0_94"/>
          <p:cNvSpPr txBox="1"/>
          <p:nvPr/>
        </p:nvSpPr>
        <p:spPr>
          <a:xfrm>
            <a:off x="1334625" y="958675"/>
            <a:ext cx="869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ahoma"/>
                <a:ea typeface="Tahoma"/>
                <a:cs typeface="Tahoma"/>
                <a:sym typeface="Tahoma"/>
              </a:rPr>
              <a:t>Wspominałem o mentorach. Moim był i wydaje się, dalej jest Sebastian Opałczyński. I to jemu chciałbym podziękować, gdyż to osoba, którą uznaję za mojego pierwszego mentora, jakiś wzorzec tego, jak się rozwijać jako programista, oraz osobę. Wyniósł mnie powyżej tego, co mogłem osiągnąć sam i jemu bardzo dużo zawdzięczam, naprawdę. Dzięki Łysy. 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ahoma"/>
                <a:ea typeface="Tahoma"/>
                <a:cs typeface="Tahoma"/>
                <a:sym typeface="Tahoma"/>
              </a:rPr>
              <a:t>Czasami wskazał mi właściwy kierunek w kilku rzeczach, cierpliwie odpowiadał na różne pytania, miło wspominam też różnorakie nasze rozmowy. Jesteś bardzo dobrym nauczycielem i człowiekiem.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ahoma"/>
                <a:ea typeface="Tahoma"/>
                <a:cs typeface="Tahoma"/>
                <a:sym typeface="Tahoma"/>
              </a:rPr>
              <a:t>Seba jest ogółem w pyte, polecam. Też wypowiada się w społeczności i coś tam w linkediny próbuje.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ahoma"/>
                <a:ea typeface="Tahoma"/>
                <a:cs typeface="Tahoma"/>
                <a:sym typeface="Tahoma"/>
              </a:rPr>
              <a:t>Dajcie mu lajka czy coś. Warto, dobry content. https://www.linkedin.com/in/sopalczynski/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6" name="Google Shape;396;g209aa2e5a0f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50" y="3176675"/>
            <a:ext cx="5460211" cy="29625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g209aa2e5a0f_0_94"/>
          <p:cNvCxnSpPr/>
          <p:nvPr/>
        </p:nvCxnSpPr>
        <p:spPr>
          <a:xfrm>
            <a:off x="314850" y="3682250"/>
            <a:ext cx="8076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g209aa2e5a0f_0_94"/>
          <p:cNvCxnSpPr/>
          <p:nvPr/>
        </p:nvCxnSpPr>
        <p:spPr>
          <a:xfrm flipH="1" rot="10800000">
            <a:off x="150575" y="4441950"/>
            <a:ext cx="9444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g209aa2e5a0f_0_94"/>
          <p:cNvCxnSpPr/>
          <p:nvPr/>
        </p:nvCxnSpPr>
        <p:spPr>
          <a:xfrm rot="10800000">
            <a:off x="1635900" y="4435200"/>
            <a:ext cx="834900" cy="9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g209aa2e5a0f_0_94"/>
          <p:cNvCxnSpPr/>
          <p:nvPr/>
        </p:nvCxnSpPr>
        <p:spPr>
          <a:xfrm>
            <a:off x="164275" y="4175025"/>
            <a:ext cx="889800" cy="75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g209aa2e5a0f_0_94"/>
          <p:cNvCxnSpPr/>
          <p:nvPr/>
        </p:nvCxnSpPr>
        <p:spPr>
          <a:xfrm flipH="1">
            <a:off x="1594875" y="3114150"/>
            <a:ext cx="129900" cy="10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g209aa2e5a0f_0_94"/>
          <p:cNvCxnSpPr/>
          <p:nvPr/>
        </p:nvCxnSpPr>
        <p:spPr>
          <a:xfrm flipH="1">
            <a:off x="1567325" y="3743850"/>
            <a:ext cx="999300" cy="6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g209aa2e5a0f_0_94"/>
          <p:cNvSpPr txBox="1"/>
          <p:nvPr/>
        </p:nvSpPr>
        <p:spPr>
          <a:xfrm>
            <a:off x="6194100" y="4543400"/>
            <a:ext cx="2559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ahoma"/>
                <a:ea typeface="Tahoma"/>
                <a:cs typeface="Tahoma"/>
                <a:sym typeface="Tahoma"/>
              </a:rPr>
              <a:t>Patrzcie jaki dostojny przystojny mentor, mąż, ojciec, programista. Wzór.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l-PL">
                <a:latin typeface="Tahoma"/>
                <a:ea typeface="Tahoma"/>
                <a:cs typeface="Tahoma"/>
                <a:sym typeface="Tahoma"/>
              </a:rPr>
            </a:br>
            <a:r>
              <a:rPr lang="pl-PL">
                <a:latin typeface="Tahoma"/>
                <a:ea typeface="Tahoma"/>
                <a:cs typeface="Tahoma"/>
                <a:sym typeface="Tahoma"/>
              </a:rPr>
              <a:t>WPIS NIESPONSOROWANY ALE JAK CHCESZ TO MOŻESZ MI COŚ SYPNĄĆ SEBA.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209aa2e5a0f_0_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g209aa2e5a0f_0_348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0" name="Google Shape;410;g209aa2e5a0f_0_348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411" name="Google Shape;411;g209aa2e5a0f_0_348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12" name="Google Shape;412;g209aa2e5a0f_0_348"/>
          <p:cNvSpPr txBox="1"/>
          <p:nvPr/>
        </p:nvSpPr>
        <p:spPr>
          <a:xfrm>
            <a:off x="458575" y="0"/>
            <a:ext cx="747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latin typeface="Tahoma"/>
                <a:ea typeface="Tahoma"/>
                <a:cs typeface="Tahoma"/>
                <a:sym typeface="Tahoma"/>
              </a:rPr>
              <a:t>A tu inne spoko mordeczki bez których dziś by mnie tu nie było - dziękuję!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3" name="Google Shape;413;g209aa2e5a0f_0_348"/>
          <p:cNvSpPr txBox="1"/>
          <p:nvPr/>
        </p:nvSpPr>
        <p:spPr>
          <a:xfrm>
            <a:off x="6194100" y="4758800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4" name="Google Shape;414;g209aa2e5a0f_0_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25" y="989325"/>
            <a:ext cx="3918769" cy="41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09aa2e5a0f_0_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994" y="510225"/>
            <a:ext cx="523875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09aa2e5a0f_0_3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7994" y="2803050"/>
            <a:ext cx="52387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09aa2e5a0f_0_3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41650" y="443325"/>
            <a:ext cx="3973863" cy="8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09aa2e5a0f_0_3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42701" y="1520588"/>
            <a:ext cx="3083974" cy="6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09aa2e5a0f_0_3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92625" y="2803050"/>
            <a:ext cx="3973863" cy="8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09aa2e5a0f_0_3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78000" y="4114800"/>
            <a:ext cx="3965796" cy="8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209aa2e5a0f_0_3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76300" y="3836525"/>
            <a:ext cx="3965796" cy="8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09aa2e5a0f_0_3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38350" y="4868225"/>
            <a:ext cx="3722650" cy="9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09aa2e5a0f_0_3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400" y="5311400"/>
            <a:ext cx="52387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09aa2e5a0f_0_3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68150" y="5742475"/>
            <a:ext cx="52387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09aa2e5a0f_0_3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34088" y="5962225"/>
            <a:ext cx="295275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209aa2e5a0f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575" y="6308900"/>
            <a:ext cx="1687076" cy="2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09aa2e5a0f_0_119"/>
          <p:cNvSpPr txBox="1"/>
          <p:nvPr>
            <p:ph idx="12" type="sldNum"/>
          </p:nvPr>
        </p:nvSpPr>
        <p:spPr>
          <a:xfrm>
            <a:off x="8563612" y="6396074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110" name="Google Shape;110;g209aa2e5a0f_0_119"/>
          <p:cNvSpPr txBox="1"/>
          <p:nvPr/>
        </p:nvSpPr>
        <p:spPr>
          <a:xfrm>
            <a:off x="870600" y="521900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1" name="Google Shape;111;g209aa2e5a0f_0_119"/>
          <p:cNvSpPr txBox="1"/>
          <p:nvPr/>
        </p:nvSpPr>
        <p:spPr>
          <a:xfrm>
            <a:off x="1673600" y="3396725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g209aa2e5a0f_0_119"/>
          <p:cNvSpPr txBox="1"/>
          <p:nvPr/>
        </p:nvSpPr>
        <p:spPr>
          <a:xfrm>
            <a:off x="2557650" y="173900"/>
            <a:ext cx="6602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>
                <a:latin typeface="Tahoma"/>
                <a:ea typeface="Tahoma"/>
                <a:cs typeface="Tahoma"/>
                <a:sym typeface="Tahoma"/>
              </a:rPr>
              <a:t>I memika serwuję. A nawet 4 w promocji.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3" name="Google Shape;113;g209aa2e5a0f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00" y="2435050"/>
            <a:ext cx="3784112" cy="37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09aa2e5a0f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3112" y="1694600"/>
            <a:ext cx="45148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09aa2e5a0f_0_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5299" y="3227750"/>
            <a:ext cx="2790651" cy="208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209aa2e5a0f_0_119"/>
          <p:cNvSpPr txBox="1"/>
          <p:nvPr/>
        </p:nvSpPr>
        <p:spPr>
          <a:xfrm>
            <a:off x="8564950" y="4578850"/>
            <a:ext cx="28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ahoma"/>
                <a:ea typeface="Tahoma"/>
                <a:cs typeface="Tahoma"/>
                <a:sym typeface="Tahoma"/>
              </a:rPr>
              <a:t>CC: Dominiczek, Kubuś, Piotrek &amp; et all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" name="Google Shape;117;g209aa2e5a0f_0_119"/>
          <p:cNvSpPr txBox="1"/>
          <p:nvPr/>
        </p:nvSpPr>
        <p:spPr>
          <a:xfrm>
            <a:off x="4879700" y="5308500"/>
            <a:ext cx="744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>
                <a:latin typeface="Tahoma"/>
                <a:ea typeface="Tahoma"/>
                <a:cs typeface="Tahoma"/>
                <a:sym typeface="Tahoma"/>
              </a:rPr>
              <a:t>Darmo to uczciwa cena.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8" name="Google Shape;118;g209aa2e5a0f_0_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299" y="-44613"/>
            <a:ext cx="2640675" cy="2447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209aa2e5a0f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g209aa2e5a0f_0_33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2" name="Google Shape;432;g209aa2e5a0f_0_33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433" name="Google Shape;433;g209aa2e5a0f_0_33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34" name="Google Shape;434;g209aa2e5a0f_0_33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5" name="Google Shape;435;g209aa2e5a0f_0_33"/>
          <p:cNvSpPr txBox="1"/>
          <p:nvPr/>
        </p:nvSpPr>
        <p:spPr>
          <a:xfrm>
            <a:off x="970525" y="128975"/>
            <a:ext cx="95835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300">
                <a:latin typeface="Tahoma"/>
                <a:ea typeface="Tahoma"/>
                <a:cs typeface="Tahoma"/>
                <a:sym typeface="Tahoma"/>
              </a:rPr>
              <a:t>Dziękuję też wszystkim innym tu niewymienionym, którzy pomogli mi znaleźć się tutaj, gdzie jestem i w ostatnim czasie, zacząć proces wychodzenia z osobistego piekła. Dziękuję, wiecie kim jesteście.</a:t>
            </a:r>
            <a:br>
              <a:rPr lang="pl-PL" sz="2300">
                <a:latin typeface="Tahoma"/>
                <a:ea typeface="Tahoma"/>
                <a:cs typeface="Tahoma"/>
                <a:sym typeface="Tahoma"/>
              </a:rPr>
            </a:br>
            <a:br>
              <a:rPr lang="pl-PL" sz="2300">
                <a:latin typeface="Tahoma"/>
                <a:ea typeface="Tahoma"/>
                <a:cs typeface="Tahoma"/>
                <a:sym typeface="Tahoma"/>
              </a:rPr>
            </a:br>
            <a:r>
              <a:rPr lang="pl-PL" sz="2300">
                <a:latin typeface="Tahoma"/>
                <a:ea typeface="Tahoma"/>
                <a:cs typeface="Tahoma"/>
                <a:sym typeface="Tahoma"/>
              </a:rPr>
              <a:t>Dziękuję też dobrym ludziom: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300">
                <a:latin typeface="Tahoma"/>
                <a:ea typeface="Tahoma"/>
                <a:cs typeface="Tahoma"/>
                <a:sym typeface="Tahoma"/>
              </a:rPr>
              <a:t>Szefuniu, Batu, Emilko, Łukaszu i Olu, Takurze, Tomeczkowi, profesorowi Albertowi, Mańkowi i całej ekipie, Hermanowi, Bobikowi, Kunaalowi, Muffiemu, Szymonowi, Kindze. 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209aa2e5a0f_0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g209aa2e5a0f_0_379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2" name="Google Shape;442;g209aa2e5a0f_0_379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443" name="Google Shape;443;g209aa2e5a0f_0_379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4" name="Google Shape;444;g209aa2e5a0f_0_379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5" name="Google Shape;445;g209aa2e5a0f_0_379"/>
          <p:cNvSpPr txBox="1"/>
          <p:nvPr/>
        </p:nvSpPr>
        <p:spPr>
          <a:xfrm>
            <a:off x="874700" y="281575"/>
            <a:ext cx="660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Przeprosiny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6" name="Google Shape;446;g209aa2e5a0f_0_379"/>
          <p:cNvSpPr txBox="1"/>
          <p:nvPr/>
        </p:nvSpPr>
        <p:spPr>
          <a:xfrm>
            <a:off x="1080025" y="1863575"/>
            <a:ext cx="9583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Z racji tego, że 2021-2022 był dla mnie rokiem absolutnie tragicznym, to podczas tego swojego upadku, zdarzyło mi się zawieść wielu klientów, osób, firm. Do tej pory powoli staram się naprawiać swoje błędy i sukcesywnie to robię. Do tych, do których jeszcze nie trafiłem mówię głośne Przepraszam. I dziękuję, za tyle zrozumienia ile otrzymałem. 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209aa2e5a0f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g209aa2e5a0f_0_24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g209aa2e5a0f_0_24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454" name="Google Shape;454;g209aa2e5a0f_0_24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5" name="Google Shape;455;g209aa2e5a0f_0_24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6" name="Google Shape;456;g209aa2e5a0f_0_24"/>
          <p:cNvSpPr txBox="1"/>
          <p:nvPr/>
        </p:nvSpPr>
        <p:spPr>
          <a:xfrm>
            <a:off x="874700" y="281575"/>
            <a:ext cx="660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Linki i gdzie można mnie złapać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7" name="Google Shape;457;g209aa2e5a0f_0_24"/>
          <p:cNvSpPr txBox="1"/>
          <p:nvPr/>
        </p:nvSpPr>
        <p:spPr>
          <a:xfrm>
            <a:off x="1273050" y="1704225"/>
            <a:ext cx="5824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https://grski.pl/</a:t>
            </a:r>
            <a:br>
              <a:rPr lang="pl-PL">
                <a:latin typeface="Tahoma"/>
                <a:ea typeface="Tahoma"/>
                <a:cs typeface="Tahoma"/>
                <a:sym typeface="Tahoma"/>
              </a:rPr>
            </a:br>
            <a:r>
              <a:rPr lang="pl-PL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https://www.linkedin.com/in/olafgorski/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ahoma"/>
                <a:ea typeface="Tahoma"/>
                <a:cs typeface="Tahoma"/>
                <a:sym typeface="Tahoma"/>
              </a:rPr>
              <a:t>@grski na 4p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ahoma"/>
                <a:ea typeface="Tahoma"/>
                <a:cs typeface="Tahoma"/>
                <a:sym typeface="Tahoma"/>
              </a:rPr>
              <a:t>@grskii na wypoku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https://github.com/grski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8" name="Google Shape;458;g209aa2e5a0f_0_24"/>
          <p:cNvSpPr txBox="1"/>
          <p:nvPr/>
        </p:nvSpPr>
        <p:spPr>
          <a:xfrm>
            <a:off x="1191375" y="3027950"/>
            <a:ext cx="9595200" cy="25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Tak w ogóle to książkę wydałem. Jak ktoś chce w IT/pythona/karierę, to spoko opcja myślę.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300">
                <a:highlight>
                  <a:srgbClr val="FED42B"/>
                </a:highlight>
              </a:rPr>
              <a:t>Programowanie z Górskim: Junior Python Developer</a:t>
            </a:r>
            <a:endParaRPr b="1" sz="2300">
              <a:highlight>
                <a:srgbClr val="FED42B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l-PL" sz="1200">
                <a:highlight>
                  <a:srgbClr val="FED42B"/>
                </a:highlight>
              </a:rPr>
              <a:t>Jak zacząć, moje porady, tipy, jak przejść rozmowę rekrutacyjną, jak szukać pracy, na co uważać, przykłady pytań i zadań. Dużo tematów.</a:t>
            </a:r>
            <a:endParaRPr sz="1200">
              <a:highlight>
                <a:srgbClr val="FED4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ED4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highlight>
                  <a:srgbClr val="FED42B"/>
                </a:highlight>
              </a:rPr>
              <a:t>Checie, to obczajcie. https://juniorpythondeveloper.pl/ </a:t>
            </a:r>
            <a:endParaRPr sz="1200">
              <a:highlight>
                <a:srgbClr val="FED4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ED42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highlight>
                  <a:srgbClr val="FED42B"/>
                </a:highlight>
              </a:rPr>
              <a:t>Na kod WDI zniżka 16%. </a:t>
            </a:r>
            <a:endParaRPr sz="1200">
              <a:highlight>
                <a:srgbClr val="FED42B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"/>
          <p:cNvSpPr txBox="1"/>
          <p:nvPr/>
        </p:nvSpPr>
        <p:spPr>
          <a:xfrm>
            <a:off x="797025" y="5625275"/>
            <a:ext cx="2539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homa"/>
              <a:buNone/>
            </a:pPr>
            <a:r>
              <a:rPr b="1" i="0" lang="pl-PL" sz="10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www.WarszawskieDniInformatyki.pl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"/>
          <p:cNvSpPr txBox="1"/>
          <p:nvPr/>
        </p:nvSpPr>
        <p:spPr>
          <a:xfrm>
            <a:off x="4136138" y="5626400"/>
            <a:ext cx="2161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 Black"/>
              <a:buNone/>
            </a:pPr>
            <a:r>
              <a:rPr b="0" i="0" lang="pl-PL" sz="1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31 marca - 1 kwietnia 2023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"/>
          <p:cNvSpPr txBox="1"/>
          <p:nvPr/>
        </p:nvSpPr>
        <p:spPr>
          <a:xfrm>
            <a:off x="6761000" y="5762396"/>
            <a:ext cx="29319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 Black"/>
              <a:buNone/>
            </a:pPr>
            <a:r>
              <a:rPr b="0" i="0" lang="pl-PL" sz="1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rPr>
              <a:t>Politechnika Warszawska + online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7207" y="5712128"/>
            <a:ext cx="193793" cy="26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3"/>
          <p:cNvGrpSpPr/>
          <p:nvPr/>
        </p:nvGrpSpPr>
        <p:grpSpPr>
          <a:xfrm>
            <a:off x="3887512" y="5713389"/>
            <a:ext cx="269800" cy="269731"/>
            <a:chOff x="4583292" y="-1770695"/>
            <a:chExt cx="1509791" cy="1510251"/>
          </a:xfrm>
        </p:grpSpPr>
        <p:sp>
          <p:nvSpPr>
            <p:cNvPr id="468" name="Google Shape;468;p3"/>
            <p:cNvSpPr/>
            <p:nvPr/>
          </p:nvSpPr>
          <p:spPr>
            <a:xfrm>
              <a:off x="4860639" y="-1159396"/>
              <a:ext cx="239321" cy="239321"/>
            </a:xfrm>
            <a:custGeom>
              <a:rect b="b" l="l" r="r" t="t"/>
              <a:pathLst>
                <a:path extrusionOk="0" h="239321" w="239321">
                  <a:moveTo>
                    <a:pt x="0" y="0"/>
                  </a:moveTo>
                  <a:lnTo>
                    <a:pt x="241983" y="0"/>
                  </a:lnTo>
                  <a:lnTo>
                    <a:pt x="241983" y="241989"/>
                  </a:lnTo>
                  <a:lnTo>
                    <a:pt x="0" y="2419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5218634" y="-1159396"/>
              <a:ext cx="239321" cy="239321"/>
            </a:xfrm>
            <a:custGeom>
              <a:rect b="b" l="l" r="r" t="t"/>
              <a:pathLst>
                <a:path extrusionOk="0" h="239321" w="239321">
                  <a:moveTo>
                    <a:pt x="0" y="0"/>
                  </a:moveTo>
                  <a:lnTo>
                    <a:pt x="241942" y="0"/>
                  </a:lnTo>
                  <a:lnTo>
                    <a:pt x="241942" y="241989"/>
                  </a:lnTo>
                  <a:lnTo>
                    <a:pt x="0" y="2419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5576632" y="-1159396"/>
              <a:ext cx="239321" cy="239321"/>
            </a:xfrm>
            <a:custGeom>
              <a:rect b="b" l="l" r="r" t="t"/>
              <a:pathLst>
                <a:path extrusionOk="0" h="239321" w="239321">
                  <a:moveTo>
                    <a:pt x="0" y="0"/>
                  </a:moveTo>
                  <a:lnTo>
                    <a:pt x="241980" y="0"/>
                  </a:lnTo>
                  <a:lnTo>
                    <a:pt x="241980" y="241989"/>
                  </a:lnTo>
                  <a:lnTo>
                    <a:pt x="0" y="2419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4860639" y="-801442"/>
              <a:ext cx="239321" cy="239321"/>
            </a:xfrm>
            <a:custGeom>
              <a:rect b="b" l="l" r="r" t="t"/>
              <a:pathLst>
                <a:path extrusionOk="0" h="239321" w="239321">
                  <a:moveTo>
                    <a:pt x="0" y="0"/>
                  </a:moveTo>
                  <a:lnTo>
                    <a:pt x="241983" y="0"/>
                  </a:lnTo>
                  <a:lnTo>
                    <a:pt x="241983" y="241989"/>
                  </a:lnTo>
                  <a:lnTo>
                    <a:pt x="0" y="2419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5218634" y="-801442"/>
              <a:ext cx="239321" cy="239321"/>
            </a:xfrm>
            <a:custGeom>
              <a:rect b="b" l="l" r="r" t="t"/>
              <a:pathLst>
                <a:path extrusionOk="0" h="239321" w="239321">
                  <a:moveTo>
                    <a:pt x="0" y="0"/>
                  </a:moveTo>
                  <a:lnTo>
                    <a:pt x="241942" y="0"/>
                  </a:lnTo>
                  <a:lnTo>
                    <a:pt x="241942" y="241989"/>
                  </a:lnTo>
                  <a:lnTo>
                    <a:pt x="0" y="2419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5576632" y="-801442"/>
              <a:ext cx="239321" cy="239321"/>
            </a:xfrm>
            <a:custGeom>
              <a:rect b="b" l="l" r="r" t="t"/>
              <a:pathLst>
                <a:path extrusionOk="0" h="239321" w="239321">
                  <a:moveTo>
                    <a:pt x="0" y="0"/>
                  </a:moveTo>
                  <a:lnTo>
                    <a:pt x="241980" y="0"/>
                  </a:lnTo>
                  <a:lnTo>
                    <a:pt x="241980" y="241989"/>
                  </a:lnTo>
                  <a:lnTo>
                    <a:pt x="0" y="2419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5611942" y="-1770695"/>
              <a:ext cx="171366" cy="239321"/>
            </a:xfrm>
            <a:custGeom>
              <a:rect b="b" l="l" r="r" t="t"/>
              <a:pathLst>
                <a:path extrusionOk="0" h="239321" w="171365">
                  <a:moveTo>
                    <a:pt x="0" y="0"/>
                  </a:moveTo>
                  <a:lnTo>
                    <a:pt x="171413" y="0"/>
                  </a:lnTo>
                  <a:lnTo>
                    <a:pt x="171413" y="241989"/>
                  </a:lnTo>
                  <a:lnTo>
                    <a:pt x="0" y="2419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4895905" y="-1770695"/>
              <a:ext cx="171366" cy="239321"/>
            </a:xfrm>
            <a:custGeom>
              <a:rect b="b" l="l" r="r" t="t"/>
              <a:pathLst>
                <a:path extrusionOk="0" h="239321" w="171365">
                  <a:moveTo>
                    <a:pt x="0" y="0"/>
                  </a:moveTo>
                  <a:lnTo>
                    <a:pt x="171448" y="0"/>
                  </a:lnTo>
                  <a:lnTo>
                    <a:pt x="171448" y="241989"/>
                  </a:lnTo>
                  <a:lnTo>
                    <a:pt x="0" y="2419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4583292" y="-1637279"/>
              <a:ext cx="1509791" cy="1376835"/>
            </a:xfrm>
            <a:custGeom>
              <a:rect b="b" l="l" r="r" t="t"/>
              <a:pathLst>
                <a:path extrusionOk="0" h="1376834" w="1509791">
                  <a:moveTo>
                    <a:pt x="1512669" y="195732"/>
                  </a:moveTo>
                  <a:lnTo>
                    <a:pt x="1512669" y="0"/>
                  </a:lnTo>
                  <a:lnTo>
                    <a:pt x="1265557" y="0"/>
                  </a:lnTo>
                  <a:lnTo>
                    <a:pt x="1265557" y="174131"/>
                  </a:lnTo>
                  <a:lnTo>
                    <a:pt x="963055" y="174131"/>
                  </a:lnTo>
                  <a:lnTo>
                    <a:pt x="963055" y="0"/>
                  </a:lnTo>
                  <a:lnTo>
                    <a:pt x="549573" y="0"/>
                  </a:lnTo>
                  <a:lnTo>
                    <a:pt x="549573" y="174131"/>
                  </a:lnTo>
                  <a:lnTo>
                    <a:pt x="247065" y="174131"/>
                  </a:lnTo>
                  <a:lnTo>
                    <a:pt x="247065" y="0"/>
                  </a:lnTo>
                  <a:lnTo>
                    <a:pt x="0" y="0"/>
                  </a:lnTo>
                  <a:lnTo>
                    <a:pt x="0" y="1379278"/>
                  </a:lnTo>
                  <a:lnTo>
                    <a:pt x="1512672" y="1379278"/>
                  </a:lnTo>
                  <a:lnTo>
                    <a:pt x="1512672" y="195732"/>
                  </a:lnTo>
                  <a:close/>
                  <a:moveTo>
                    <a:pt x="1341221" y="1207824"/>
                  </a:moveTo>
                  <a:lnTo>
                    <a:pt x="171451" y="1207824"/>
                  </a:lnTo>
                  <a:lnTo>
                    <a:pt x="171451" y="347887"/>
                  </a:lnTo>
                  <a:lnTo>
                    <a:pt x="1341221" y="347887"/>
                  </a:lnTo>
                  <a:lnTo>
                    <a:pt x="1341221" y="12078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77" name="Google Shape;477;p3"/>
          <p:cNvSpPr/>
          <p:nvPr/>
        </p:nvSpPr>
        <p:spPr>
          <a:xfrm>
            <a:off x="485300" y="5715976"/>
            <a:ext cx="269748" cy="269748"/>
          </a:xfrm>
          <a:custGeom>
            <a:rect b="b" l="l" r="r" t="t"/>
            <a:pathLst>
              <a:path extrusionOk="0" h="457200" w="457200">
                <a:moveTo>
                  <a:pt x="228600" y="0"/>
                </a:moveTo>
                <a:cubicBezTo>
                  <a:pt x="102348" y="0"/>
                  <a:pt x="0" y="102348"/>
                  <a:pt x="0" y="228600"/>
                </a:cubicBezTo>
                <a:cubicBezTo>
                  <a:pt x="0" y="354852"/>
                  <a:pt x="102348" y="457200"/>
                  <a:pt x="228600" y="457200"/>
                </a:cubicBezTo>
                <a:cubicBezTo>
                  <a:pt x="354852" y="457200"/>
                  <a:pt x="457200" y="354852"/>
                  <a:pt x="457200" y="228600"/>
                </a:cubicBezTo>
                <a:cubicBezTo>
                  <a:pt x="457200" y="102348"/>
                  <a:pt x="354852" y="0"/>
                  <a:pt x="228600" y="0"/>
                </a:cubicBezTo>
                <a:close/>
                <a:moveTo>
                  <a:pt x="398526" y="314325"/>
                </a:moveTo>
                <a:lnTo>
                  <a:pt x="335185" y="314325"/>
                </a:lnTo>
                <a:cubicBezTo>
                  <a:pt x="339417" y="292323"/>
                  <a:pt x="341995" y="270037"/>
                  <a:pt x="342900" y="247650"/>
                </a:cubicBezTo>
                <a:lnTo>
                  <a:pt x="418148" y="247650"/>
                </a:lnTo>
                <a:cubicBezTo>
                  <a:pt x="415766" y="270893"/>
                  <a:pt x="409114" y="293497"/>
                  <a:pt x="398526" y="314325"/>
                </a:cubicBezTo>
                <a:close/>
                <a:moveTo>
                  <a:pt x="172212" y="352425"/>
                </a:moveTo>
                <a:lnTo>
                  <a:pt x="284988" y="352425"/>
                </a:lnTo>
                <a:cubicBezTo>
                  <a:pt x="252984" y="440722"/>
                  <a:pt x="204311" y="440817"/>
                  <a:pt x="172212" y="352425"/>
                </a:cubicBezTo>
                <a:close/>
                <a:moveTo>
                  <a:pt x="161354" y="314325"/>
                </a:moveTo>
                <a:cubicBezTo>
                  <a:pt x="156645" y="292380"/>
                  <a:pt x="153810" y="270075"/>
                  <a:pt x="152876" y="247650"/>
                </a:cubicBezTo>
                <a:lnTo>
                  <a:pt x="304800" y="247650"/>
                </a:lnTo>
                <a:cubicBezTo>
                  <a:pt x="303867" y="270075"/>
                  <a:pt x="301031" y="292380"/>
                  <a:pt x="296323" y="314325"/>
                </a:cubicBezTo>
                <a:close/>
                <a:moveTo>
                  <a:pt x="58674" y="142875"/>
                </a:moveTo>
                <a:lnTo>
                  <a:pt x="122015" y="142875"/>
                </a:lnTo>
                <a:cubicBezTo>
                  <a:pt x="117783" y="164877"/>
                  <a:pt x="115205" y="187163"/>
                  <a:pt x="114300" y="209550"/>
                </a:cubicBezTo>
                <a:lnTo>
                  <a:pt x="39053" y="209550"/>
                </a:lnTo>
                <a:cubicBezTo>
                  <a:pt x="41434" y="186307"/>
                  <a:pt x="48086" y="163703"/>
                  <a:pt x="58674" y="142875"/>
                </a:cubicBezTo>
                <a:close/>
                <a:moveTo>
                  <a:pt x="284988" y="104775"/>
                </a:moveTo>
                <a:lnTo>
                  <a:pt x="172212" y="104775"/>
                </a:lnTo>
                <a:cubicBezTo>
                  <a:pt x="204216" y="16478"/>
                  <a:pt x="252889" y="16383"/>
                  <a:pt x="284988" y="104775"/>
                </a:cubicBezTo>
                <a:close/>
                <a:moveTo>
                  <a:pt x="295847" y="142875"/>
                </a:moveTo>
                <a:cubicBezTo>
                  <a:pt x="300715" y="164806"/>
                  <a:pt x="303710" y="187111"/>
                  <a:pt x="304800" y="209550"/>
                </a:cubicBezTo>
                <a:lnTo>
                  <a:pt x="152876" y="209550"/>
                </a:lnTo>
                <a:cubicBezTo>
                  <a:pt x="153810" y="187125"/>
                  <a:pt x="156645" y="164820"/>
                  <a:pt x="161354" y="142875"/>
                </a:cubicBezTo>
                <a:close/>
                <a:moveTo>
                  <a:pt x="39053" y="247650"/>
                </a:moveTo>
                <a:lnTo>
                  <a:pt x="114300" y="247650"/>
                </a:lnTo>
                <a:cubicBezTo>
                  <a:pt x="115079" y="270027"/>
                  <a:pt x="117531" y="292314"/>
                  <a:pt x="121634" y="314325"/>
                </a:cubicBezTo>
                <a:lnTo>
                  <a:pt x="58674" y="314325"/>
                </a:lnTo>
                <a:cubicBezTo>
                  <a:pt x="48086" y="293497"/>
                  <a:pt x="41434" y="270893"/>
                  <a:pt x="39053" y="247650"/>
                </a:cubicBezTo>
                <a:close/>
                <a:moveTo>
                  <a:pt x="342900" y="209550"/>
                </a:moveTo>
                <a:cubicBezTo>
                  <a:pt x="342121" y="187173"/>
                  <a:pt x="339669" y="164886"/>
                  <a:pt x="335566" y="142875"/>
                </a:cubicBezTo>
                <a:lnTo>
                  <a:pt x="398907" y="142875"/>
                </a:lnTo>
                <a:cubicBezTo>
                  <a:pt x="409495" y="163703"/>
                  <a:pt x="416147" y="186307"/>
                  <a:pt x="418529" y="209550"/>
                </a:cubicBezTo>
                <a:close/>
                <a:moveTo>
                  <a:pt x="373475" y="104775"/>
                </a:moveTo>
                <a:lnTo>
                  <a:pt x="325850" y="104775"/>
                </a:lnTo>
                <a:cubicBezTo>
                  <a:pt x="320494" y="86941"/>
                  <a:pt x="313112" y="69779"/>
                  <a:pt x="303848" y="53626"/>
                </a:cubicBezTo>
                <a:cubicBezTo>
                  <a:pt x="330517" y="65192"/>
                  <a:pt x="354199" y="82685"/>
                  <a:pt x="373094" y="104775"/>
                </a:cubicBezTo>
                <a:close/>
                <a:moveTo>
                  <a:pt x="153448" y="53626"/>
                </a:moveTo>
                <a:cubicBezTo>
                  <a:pt x="144184" y="69779"/>
                  <a:pt x="136801" y="86941"/>
                  <a:pt x="131445" y="104775"/>
                </a:cubicBezTo>
                <a:lnTo>
                  <a:pt x="83820" y="104775"/>
                </a:lnTo>
                <a:cubicBezTo>
                  <a:pt x="102824" y="82638"/>
                  <a:pt x="126641" y="65142"/>
                  <a:pt x="153448" y="53626"/>
                </a:cubicBezTo>
                <a:close/>
                <a:moveTo>
                  <a:pt x="84106" y="352425"/>
                </a:moveTo>
                <a:lnTo>
                  <a:pt x="131731" y="352425"/>
                </a:lnTo>
                <a:cubicBezTo>
                  <a:pt x="137087" y="370260"/>
                  <a:pt x="144469" y="387421"/>
                  <a:pt x="153734" y="403574"/>
                </a:cubicBezTo>
                <a:cubicBezTo>
                  <a:pt x="126926" y="392059"/>
                  <a:pt x="103110" y="374562"/>
                  <a:pt x="84106" y="352425"/>
                </a:cubicBezTo>
                <a:close/>
                <a:moveTo>
                  <a:pt x="303752" y="403574"/>
                </a:moveTo>
                <a:cubicBezTo>
                  <a:pt x="313016" y="387421"/>
                  <a:pt x="320399" y="370260"/>
                  <a:pt x="325755" y="352425"/>
                </a:cubicBezTo>
                <a:lnTo>
                  <a:pt x="373380" y="352425"/>
                </a:lnTo>
                <a:cubicBezTo>
                  <a:pt x="354376" y="374562"/>
                  <a:pt x="330558" y="392059"/>
                  <a:pt x="303752" y="4035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8" name="Google Shape;478;p3"/>
          <p:cNvSpPr txBox="1"/>
          <p:nvPr/>
        </p:nvSpPr>
        <p:spPr>
          <a:xfrm>
            <a:off x="485300" y="2552100"/>
            <a:ext cx="7043100" cy="1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 Black"/>
              <a:buNone/>
            </a:pPr>
            <a:r>
              <a:rPr b="1" i="0" lang="pl-PL" sz="2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Dziękujemy za oglądanie!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 Black"/>
              <a:buNone/>
            </a:pPr>
            <a:r>
              <a:rPr b="0" i="0" lang="pl-PL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Zapraszamy do zadawania pytań 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ahoma"/>
              <a:buNone/>
            </a:pPr>
            <a:r>
              <a:rPr b="0" i="0" lang="pl-PL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oraz oceny prelekcji pod nagraniem.</a:t>
            </a:r>
            <a:endParaRPr b="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79" name="Google Shape;479;p3"/>
          <p:cNvGrpSpPr/>
          <p:nvPr/>
        </p:nvGrpSpPr>
        <p:grpSpPr>
          <a:xfrm>
            <a:off x="485309" y="6143623"/>
            <a:ext cx="11066101" cy="269631"/>
            <a:chOff x="-231648" y="5833368"/>
            <a:chExt cx="11066101" cy="269631"/>
          </a:xfrm>
        </p:grpSpPr>
        <p:pic>
          <p:nvPicPr>
            <p:cNvPr id="480" name="Google Shape;480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13077" y="5833368"/>
              <a:ext cx="1643639" cy="269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3"/>
            <p:cNvSpPr txBox="1"/>
            <p:nvPr/>
          </p:nvSpPr>
          <p:spPr>
            <a:xfrm>
              <a:off x="-231648" y="5833373"/>
              <a:ext cx="1977900" cy="2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FF99"/>
                </a:buClr>
                <a:buSzPts val="1000"/>
                <a:buFont typeface="Tahoma"/>
                <a:buNone/>
              </a:pPr>
              <a:r>
                <a:rPr b="1" i="0" lang="pl-PL" sz="1000" u="none" cap="none" strike="noStrike">
                  <a:solidFill>
                    <a:srgbClr val="33FF99"/>
                  </a:solidFill>
                  <a:latin typeface="Tahoma"/>
                  <a:ea typeface="Tahoma"/>
                  <a:cs typeface="Tahoma"/>
                  <a:sym typeface="Tahoma"/>
                </a:rPr>
                <a:t>ORGANIZATOR GŁÓWNY: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"/>
            <p:cNvSpPr txBox="1"/>
            <p:nvPr/>
          </p:nvSpPr>
          <p:spPr>
            <a:xfrm>
              <a:off x="3735553" y="5837273"/>
              <a:ext cx="7098900" cy="2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FF99"/>
                </a:buClr>
                <a:buSzPts val="1000"/>
                <a:buFont typeface="Tahoma"/>
                <a:buNone/>
              </a:pPr>
              <a:r>
                <a:rPr b="1" i="0" lang="pl-PL" sz="1000" u="none" cap="none" strike="noStrike">
                  <a:solidFill>
                    <a:srgbClr val="33FF99"/>
                  </a:solidFill>
                  <a:latin typeface="Tahoma"/>
                  <a:ea typeface="Tahoma"/>
                  <a:cs typeface="Tahoma"/>
                  <a:sym typeface="Tahoma"/>
                </a:rPr>
                <a:t>KOMITET ORGANIZACYJNY:</a:t>
              </a:r>
              <a:r>
                <a:rPr b="0" i="0" lang="pl-PL" sz="1000" u="none" cap="none" strike="noStrike">
                  <a:solidFill>
                    <a:srgbClr val="33FF99"/>
                  </a:solidFill>
                  <a:latin typeface="Tahoma"/>
                  <a:ea typeface="Tahoma"/>
                  <a:cs typeface="Tahoma"/>
                  <a:sym typeface="Tahoma"/>
                </a:rPr>
                <a:t>   </a:t>
              </a:r>
              <a:r>
                <a:rPr b="0" i="0" lang="pl-PL" sz="1000" u="none" cap="none" strike="noStrik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kilkadziesiąt organizacji z sektora IT / data science (pełna lista na stronie wydarzenia)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3" name="Google Shape;48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7875" y="709128"/>
            <a:ext cx="5233201" cy="462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425" y="662300"/>
            <a:ext cx="5585500" cy="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"/>
          <p:cNvCxnSpPr/>
          <p:nvPr/>
        </p:nvCxnSpPr>
        <p:spPr>
          <a:xfrm>
            <a:off x="874713" y="6139278"/>
            <a:ext cx="10442575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2"/>
          <p:cNvSpPr txBox="1"/>
          <p:nvPr>
            <p:ph idx="12" type="sldNum"/>
          </p:nvPr>
        </p:nvSpPr>
        <p:spPr>
          <a:xfrm>
            <a:off x="8567737" y="6423449"/>
            <a:ext cx="2743200" cy="16158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874700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8" name="Google Shape;12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7425" y="0"/>
            <a:ext cx="3694575" cy="613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 txBox="1"/>
          <p:nvPr/>
        </p:nvSpPr>
        <p:spPr>
          <a:xfrm>
            <a:off x="874725" y="274725"/>
            <a:ext cx="660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Parę słów o mnie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999275" y="1225125"/>
            <a:ext cx="52974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-PL" sz="1000"/>
              <a:t>Mam obecnie 23 lata.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l-PL" sz="1000"/>
              <a:t>Bloguję od około 7.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l-PL" sz="1000"/>
              <a:t>Od ponad 5 lat w branży IT. Jak policzyć nadgodziny to ze 7.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l-PL" sz="1000"/>
              <a:t>Poza IT miałem różne w życiu przygody. Budowlanka. ulotki, spawanie, korepetycje, handel i tak dalej.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l-PL" sz="1000"/>
              <a:t>Gadatliwy strasznie jak na programistę.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l-PL" sz="1000"/>
              <a:t>I tak dalej i tak dalej.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09aa2e5a0f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g209aa2e5a0f_0_104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g209aa2e5a0f_0_104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138" name="Google Shape;138;g209aa2e5a0f_0_104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9" name="Google Shape;139;g209aa2e5a0f_0_104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0" name="Google Shape;140;g209aa2e5a0f_0_104"/>
          <p:cNvSpPr txBox="1"/>
          <p:nvPr/>
        </p:nvSpPr>
        <p:spPr>
          <a:xfrm>
            <a:off x="737825" y="152400"/>
            <a:ext cx="769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Skrócona historia zarobków - czuć piniondz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1" name="Google Shape;141;g209aa2e5a0f_0_104"/>
          <p:cNvSpPr txBox="1"/>
          <p:nvPr/>
        </p:nvSpPr>
        <p:spPr>
          <a:xfrm>
            <a:off x="999275" y="1225125"/>
            <a:ext cx="5297400" cy="4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00"/>
              <a:t>1. </a:t>
            </a:r>
            <a:r>
              <a:rPr b="1" lang="pl-PL" sz="1000"/>
              <a:t>Wiek: 18, doświadczenie: 0</a:t>
            </a:r>
            <a:r>
              <a:rPr lang="pl-PL" sz="1000"/>
              <a:t>, stanowisko: Junior Python Backend Developer, zarobki: 18 zł/h netto UoZ, </a:t>
            </a:r>
            <a:r>
              <a:rPr b="1" lang="pl-PL" sz="1000"/>
              <a:t>czyli 3000 przy 168 h. 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 sz="1000"/>
              <a:t>2. </a:t>
            </a:r>
            <a:r>
              <a:rPr b="1" lang="pl-PL" sz="1000"/>
              <a:t>Wiek: 18, doświadczenie: 2 miesiące,</a:t>
            </a:r>
            <a:r>
              <a:rPr lang="pl-PL" sz="1000"/>
              <a:t> stanowisko: Junior Python Backend Developer, zarobki: 22 zł/h netto UoZ, </a:t>
            </a:r>
            <a:r>
              <a:rPr b="1" lang="pl-PL" sz="1000"/>
              <a:t>czyli 3700 przy 168 h 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 sz="1000"/>
              <a:t>3. [Nowa firma] </a:t>
            </a:r>
            <a:r>
              <a:rPr b="1" lang="pl-PL" sz="1000"/>
              <a:t>Wiek: 18, doświadczenie: 8 miesięcy</a:t>
            </a:r>
            <a:r>
              <a:rPr lang="pl-PL" sz="1000"/>
              <a:t>, stanowisko: Junior Python Backend Developer, zarobki: 37.5 zł/h netto UoD, </a:t>
            </a:r>
            <a:r>
              <a:rPr b="1" lang="pl-PL" sz="1000"/>
              <a:t>czyli 6300 przy 168 h 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 sz="1000"/>
              <a:t>4. </a:t>
            </a:r>
            <a:r>
              <a:rPr b="1" lang="pl-PL" sz="1000"/>
              <a:t>Wiek 18, doświadczenie: 9 miesięcy,</a:t>
            </a:r>
            <a:r>
              <a:rPr lang="pl-PL" sz="1000"/>
              <a:t> stanowisko: Junior Python Backend Developer, zarobki, zależnie od klienta/firmy: 46-50 zł/h netto B2B + płatny urlop, </a:t>
            </a:r>
            <a:r>
              <a:rPr b="1" lang="pl-PL" sz="1000"/>
              <a:t>czyli 7900 przy 168 h, czyli przy nadgodzinach raczej &gt;10k netto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 sz="1000"/>
              <a:t>5. [Nowa firma]</a:t>
            </a:r>
            <a:r>
              <a:rPr b="1" lang="pl-PL" sz="1000"/>
              <a:t> Wiek: 19, doświadczenie: 1,5 roku,</a:t>
            </a:r>
            <a:r>
              <a:rPr lang="pl-PL" sz="1000"/>
              <a:t> stanowisko: Python Developer + trochę coś tam zaczynam into opsowanie</a:t>
            </a:r>
            <a:r>
              <a:rPr b="1" lang="pl-PL" sz="1000"/>
              <a:t>. Zarobki: 86 zł/h netto FV. </a:t>
            </a:r>
            <a:r>
              <a:rPr lang="pl-PL" sz="1000"/>
              <a:t> Praca zdalna. W niektórych miesiącach pierwszy raz przekroczyłem #programista15k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-PL" sz="1000"/>
              <a:t>6. [Nowa firma/Swoja firma] </a:t>
            </a:r>
            <a:r>
              <a:rPr b="1" lang="pl-PL" sz="1000"/>
              <a:t>Wiek: 21, doświadczenie: 3 lata,</a:t>
            </a:r>
            <a:r>
              <a:rPr lang="pl-PL" sz="1000"/>
              <a:t> stanowisko: Tech Lead/Engineer/CEO/księgowy/Technical product analyst - własna f. </a:t>
            </a:r>
            <a:r>
              <a:rPr b="1" lang="pl-PL" sz="1000"/>
              <a:t>Zarobki: 40-60k/msc netto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pl-PL" sz="1000"/>
              <a:t>(...) mroczne czasy (...)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lang="pl-PL" sz="1000"/>
              <a:t>7. [Obecnie] </a:t>
            </a:r>
            <a:r>
              <a:rPr b="1" lang="pl-PL" sz="1000"/>
              <a:t>Wiek: 23, doświadczenie: 5 lat i 4 msc;</a:t>
            </a:r>
            <a:r>
              <a:rPr lang="pl-PL" sz="1000"/>
              <a:t> Stanowisko: najbardziej przepłacany junior w Wwa @OnionMindset sp. z o.o. i #programista40k </a:t>
            </a:r>
            <a:endParaRPr sz="1000"/>
          </a:p>
        </p:txBody>
      </p:sp>
      <p:pic>
        <p:nvPicPr>
          <p:cNvPr id="142" name="Google Shape;142;g209aa2e5a0f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025" y="152400"/>
            <a:ext cx="3071775" cy="545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09aa2e5a0f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g209aa2e5a0f_0_14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g209aa2e5a0f_0_14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150" name="Google Shape;150;g209aa2e5a0f_0_14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1" name="Google Shape;151;g209aa2e5a0f_0_14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g209aa2e5a0f_0_14"/>
          <p:cNvSpPr txBox="1"/>
          <p:nvPr/>
        </p:nvSpPr>
        <p:spPr>
          <a:xfrm>
            <a:off x="874700" y="281575"/>
            <a:ext cx="660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Ale nie zawsze, bo bywało tak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3" name="Google Shape;153;g209aa2e5a0f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713" y="1228900"/>
            <a:ext cx="879157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209aa2e5a0f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g209aa2e5a0f_0_53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g209aa2e5a0f_0_53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161" name="Google Shape;161;g209aa2e5a0f_0_53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2" name="Google Shape;162;g209aa2e5a0f_0_53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g209aa2e5a0f_0_53"/>
          <p:cNvSpPr txBox="1"/>
          <p:nvPr/>
        </p:nvSpPr>
        <p:spPr>
          <a:xfrm>
            <a:off x="874700" y="281575"/>
            <a:ext cx="6602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Potem tak…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Google Shape;164;g209aa2e5a0f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450" y="46350"/>
            <a:ext cx="5885701" cy="419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09aa2e5a0f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401" y="2614050"/>
            <a:ext cx="3076949" cy="249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09aa2e5a0f_0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8563" y="178738"/>
            <a:ext cx="32956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09aa2e5a0f_0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7075" y="2689273"/>
            <a:ext cx="2302380" cy="186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09aa2e5a0f_0_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7725" y="4241800"/>
            <a:ext cx="39243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09aa2e5a0f_0_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2325" y="4211325"/>
            <a:ext cx="39243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09aa2e5a0f_0_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7038" y="827113"/>
            <a:ext cx="36861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09aa2e5a0f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g209aa2e5a0f_0_305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g209aa2e5a0f_0_305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178" name="Google Shape;178;g209aa2e5a0f_0_305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9" name="Google Shape;179;g209aa2e5a0f_0_305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g209aa2e5a0f_0_305"/>
          <p:cNvSpPr txBox="1"/>
          <p:nvPr/>
        </p:nvSpPr>
        <p:spPr>
          <a:xfrm>
            <a:off x="2526750" y="629700"/>
            <a:ext cx="7138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BTW.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Mówiłem, już, że nie mam matury?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To od razu macie odpowiedź, czy studia są potrzebne.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09aa2e5a0f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00" y="6336275"/>
            <a:ext cx="1687076" cy="2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g209aa2e5a0f_0_65"/>
          <p:cNvCxnSpPr/>
          <p:nvPr/>
        </p:nvCxnSpPr>
        <p:spPr>
          <a:xfrm>
            <a:off x="874713" y="6139278"/>
            <a:ext cx="10442700" cy="0"/>
          </a:xfrm>
          <a:prstGeom prst="straightConnector1">
            <a:avLst/>
          </a:prstGeom>
          <a:noFill/>
          <a:ln cap="flat" cmpd="sng" w="9525">
            <a:solidFill>
              <a:srgbClr val="40434F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g209aa2e5a0f_0_65"/>
          <p:cNvSpPr txBox="1"/>
          <p:nvPr>
            <p:ph idx="12" type="sldNum"/>
          </p:nvPr>
        </p:nvSpPr>
        <p:spPr>
          <a:xfrm>
            <a:off x="8567737" y="6423449"/>
            <a:ext cx="2743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b="1" lang="pl-PL" sz="1050">
                <a:solidFill>
                  <a:schemeClr val="dk1"/>
                </a:solidFill>
              </a:rPr>
              <a:t>‹#›</a:t>
            </a:fld>
            <a:r>
              <a:rPr b="1" lang="pl-PL" sz="1050">
                <a:solidFill>
                  <a:schemeClr val="dk1"/>
                </a:solidFill>
              </a:rPr>
              <a:t> 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188" name="Google Shape;188;g209aa2e5a0f_0_65"/>
          <p:cNvSpPr txBox="1"/>
          <p:nvPr/>
        </p:nvSpPr>
        <p:spPr>
          <a:xfrm>
            <a:off x="874725" y="549275"/>
            <a:ext cx="7317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A11"/>
              </a:buClr>
              <a:buSzPts val="2000"/>
              <a:buFont typeface="Arial Black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9" name="Google Shape;189;g209aa2e5a0f_0_65"/>
          <p:cNvSpPr txBox="1"/>
          <p:nvPr/>
        </p:nvSpPr>
        <p:spPr>
          <a:xfrm>
            <a:off x="1677725" y="34241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0" name="Google Shape;190;g209aa2e5a0f_0_65"/>
          <p:cNvSpPr txBox="1"/>
          <p:nvPr/>
        </p:nvSpPr>
        <p:spPr>
          <a:xfrm>
            <a:off x="874700" y="281575"/>
            <a:ext cx="660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ahoma"/>
                <a:ea typeface="Tahoma"/>
                <a:cs typeface="Tahoma"/>
                <a:sym typeface="Tahoma"/>
              </a:rPr>
              <a:t>No i na rekord poszło: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1" name="Google Shape;191;g209aa2e5a0f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625" y="1298575"/>
            <a:ext cx="467677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09aa2e5a0f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500" y="1641073"/>
            <a:ext cx="8537375" cy="23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09aa2e5a0f_0_65"/>
          <p:cNvSpPr txBox="1"/>
          <p:nvPr/>
        </p:nvSpPr>
        <p:spPr>
          <a:xfrm>
            <a:off x="6748500" y="4572000"/>
            <a:ext cx="346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ahoma"/>
                <a:ea typeface="Tahoma"/>
                <a:cs typeface="Tahoma"/>
                <a:sym typeface="Tahoma"/>
              </a:rPr>
              <a:t>Gotujcie bigos, na wykopie i 4p nastąpił pewnie już incydent kałowy. (I tak pozdrawiam mirko i mikrobloga z 4p)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4" name="Google Shape;194;g209aa2e5a0f_0_65"/>
          <p:cNvSpPr txBox="1"/>
          <p:nvPr/>
        </p:nvSpPr>
        <p:spPr>
          <a:xfrm>
            <a:off x="6697200" y="3394775"/>
            <a:ext cx="35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ahoma"/>
                <a:ea typeface="Tahoma"/>
                <a:cs typeface="Tahoma"/>
                <a:sym typeface="Tahoma"/>
              </a:rPr>
              <a:t>Za rok 2021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P">
  <a:themeElements>
    <a:clrScheme name="WDI">
      <a:dk1>
        <a:srgbClr val="0C0A11"/>
      </a:dk1>
      <a:lt1>
        <a:srgbClr val="FFFFFF"/>
      </a:lt1>
      <a:dk2>
        <a:srgbClr val="3C21FF"/>
      </a:dk2>
      <a:lt2>
        <a:srgbClr val="33FF99"/>
      </a:lt2>
      <a:accent1>
        <a:srgbClr val="4A31FF"/>
      </a:accent1>
      <a:accent2>
        <a:srgbClr val="E10B31"/>
      </a:accent2>
      <a:accent3>
        <a:srgbClr val="F4511C"/>
      </a:accent3>
      <a:accent4>
        <a:srgbClr val="029676"/>
      </a:accent4>
      <a:accent5>
        <a:srgbClr val="4AB5C4"/>
      </a:accent5>
      <a:accent6>
        <a:srgbClr val="0989B1"/>
      </a:accent6>
      <a:hlink>
        <a:srgbClr val="3C21FF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Sylwia</dc:creator>
</cp:coreProperties>
</file>